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0A3302B-F5AD-4BEB-820B-CCE9D311267E}" name="Macheca, Erica" initials="ME" userId="S::emacheca@edc.org::7d24e2fa-b732-4abd-b1c1-a71b7b8b0cfd" providerId="AD"/>
  <p188:author id="{1F6B73B9-E005-7991-10EF-A8C111C9BB23}" name="Macheca, Erica" initials="" userId="S::EMacheca@edc.org::7d24e2fa-b732-4abd-b1c1-a71b7b8b0cfd" providerId="AD"/>
  <p188:author id="{CFC062FA-D127-454C-5E10-5E8B248B530A}" name="Ouellet, Kerry" initials="KO" userId="S::KOuellet@edc.org::61b752f6-cfd1-4050-8147-176eb19a70c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571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uellet, Kerry" userId="61b752f6-cfd1-4050-8147-176eb19a70c4" providerId="ADAL" clId="{F15225B6-516F-4970-8D4E-73653AD41915}"/>
    <pc:docChg chg="delSld">
      <pc:chgData name="Ouellet, Kerry" userId="61b752f6-cfd1-4050-8147-176eb19a70c4" providerId="ADAL" clId="{F15225B6-516F-4970-8D4E-73653AD41915}" dt="2026-08-11T22:51:06.267" v="0" actId="2696"/>
      <pc:docMkLst>
        <pc:docMk/>
      </pc:docMkLst>
      <pc:sldChg chg="del">
        <pc:chgData name="Ouellet, Kerry" userId="61b752f6-cfd1-4050-8147-176eb19a70c4" providerId="ADAL" clId="{F15225B6-516F-4970-8D4E-73653AD41915}" dt="2026-08-11T22:51:06.267" v="0" actId="2696"/>
        <pc:sldMkLst>
          <pc:docMk/>
          <pc:sldMk cId="0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1acd7827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1acd7827f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6e11c1bd079eec8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6e11c1bd079eec8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28ae6aac649fb6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28ae6aac649fb6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6e825613ec7c94b8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6e825613ec7c94b8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6f79c157ee11ce0b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6f79c157ee11ce0b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6f79c157ee11ce0b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6f79c157ee11ce0b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6f79c157ee11ce0b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6f79c157ee11ce0b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671a28160b5507e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671a28160b5507e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1acd7827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1acd7827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6e11c1bd079eec8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6e11c1bd079eec8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RECOMBINANT PLASMID WITH BEADS!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ACTIVITY for ABE Lab 2 and Lab 3</a:t>
            </a: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0A8494-A4E5-C478-591C-172FE56DE78C}"/>
              </a:ext>
            </a:extLst>
          </p:cNvPr>
          <p:cNvSpPr txBox="1"/>
          <p:nvPr/>
        </p:nvSpPr>
        <p:spPr>
          <a:xfrm>
            <a:off x="2230822" y="4713889"/>
            <a:ext cx="4524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© 2026 Susan Senior and Paola </a:t>
            </a:r>
            <a:r>
              <a:rPr lang="en-US" sz="1200" dirty="0" err="1"/>
              <a:t>Travascio</a:t>
            </a:r>
            <a:r>
              <a:rPr lang="en-US" sz="1200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From Biotech ….to Beads!</a:t>
            </a:r>
            <a:endParaRPr/>
          </a:p>
        </p:txBody>
      </p:sp>
      <p:sp>
        <p:nvSpPr>
          <p:cNvPr id="191" name="Google Shape;191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92" name="Google Shape;192;p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3" name="Google Shape;19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4"/>
            <a:ext cx="4520701" cy="3635974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2"/>
          <p:cNvSpPr txBox="1"/>
          <p:nvPr/>
        </p:nvSpPr>
        <p:spPr>
          <a:xfrm rot="1108" flipH="1">
            <a:off x="4970250" y="555413"/>
            <a:ext cx="372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</a:rPr>
              <a:t>PLASMIDS_FRAGMENTS_SET 2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95" name="Google Shape;19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3300" y="1152473"/>
            <a:ext cx="4520701" cy="3298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From Biotech…to Beads!</a:t>
            </a:r>
            <a:endParaRPr/>
          </a:p>
        </p:txBody>
      </p:sp>
      <p:sp>
        <p:nvSpPr>
          <p:cNvPr id="201" name="Google Shape;201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02" name="Google Shape;202;p23"/>
          <p:cNvPicPr preferRelativeResize="0"/>
          <p:nvPr/>
        </p:nvPicPr>
        <p:blipFill rotWithShape="1">
          <a:blip r:embed="rId3">
            <a:alphaModFix/>
          </a:blip>
          <a:srcRect l="10000" r="46255" b="82032"/>
          <a:stretch/>
        </p:blipFill>
        <p:spPr>
          <a:xfrm>
            <a:off x="311700" y="1017720"/>
            <a:ext cx="3999900" cy="73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5875" y="804025"/>
            <a:ext cx="5015725" cy="3761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From Biotech…..to Beads!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28688"/>
            <a:ext cx="4885301" cy="366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 rotWithShape="1">
          <a:blip r:embed="rId4">
            <a:alphaModFix/>
          </a:blip>
          <a:srcRect l="5059" r="4770"/>
          <a:stretch/>
        </p:blipFill>
        <p:spPr>
          <a:xfrm rot="7">
            <a:off x="5646412" y="538089"/>
            <a:ext cx="3442028" cy="4316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From Biotech ….to Beads!</a:t>
            </a:r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4"/>
            <a:ext cx="4520701" cy="363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5178037" y="654913"/>
            <a:ext cx="3308625" cy="441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From Biotech…to Beads!</a:t>
            </a:r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1" name="Google Shape;81;p16"/>
          <p:cNvPicPr preferRelativeResize="0"/>
          <p:nvPr/>
        </p:nvPicPr>
        <p:blipFill rotWithShape="1">
          <a:blip r:embed="rId3">
            <a:alphaModFix/>
          </a:blip>
          <a:srcRect l="34240" r="31872" b="35733"/>
          <a:stretch/>
        </p:blipFill>
        <p:spPr>
          <a:xfrm>
            <a:off x="515850" y="1195700"/>
            <a:ext cx="4003368" cy="341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 rotWithShape="1">
          <a:blip r:embed="rId4">
            <a:alphaModFix/>
          </a:blip>
          <a:srcRect t="12273"/>
          <a:stretch/>
        </p:blipFill>
        <p:spPr>
          <a:xfrm>
            <a:off x="4832400" y="1050924"/>
            <a:ext cx="3094327" cy="36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From Biotech…to Beads!</a:t>
            </a:r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9" name="Google Shape;89;p17"/>
          <p:cNvPicPr preferRelativeResize="0"/>
          <p:nvPr/>
        </p:nvPicPr>
        <p:blipFill rotWithShape="1">
          <a:blip r:embed="rId3">
            <a:alphaModFix/>
          </a:blip>
          <a:srcRect l="10000" r="46255"/>
          <a:stretch/>
        </p:blipFill>
        <p:spPr>
          <a:xfrm>
            <a:off x="311699" y="1017718"/>
            <a:ext cx="399990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5098735" y="753737"/>
            <a:ext cx="3160428" cy="4213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From Biotech…to Beads!</a:t>
            </a:r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7" name="Google Shape;97;p18"/>
          <p:cNvPicPr preferRelativeResize="0"/>
          <p:nvPr/>
        </p:nvPicPr>
        <p:blipFill rotWithShape="1">
          <a:blip r:embed="rId3">
            <a:alphaModFix/>
          </a:blip>
          <a:srcRect l="49372" r="10501"/>
          <a:stretch/>
        </p:blipFill>
        <p:spPr>
          <a:xfrm>
            <a:off x="311700" y="1017725"/>
            <a:ext cx="3669126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 rotWithShape="1">
          <a:blip r:embed="rId4">
            <a:alphaModFix/>
          </a:blip>
          <a:srcRect l="34240" r="31872" b="35733"/>
          <a:stretch/>
        </p:blipFill>
        <p:spPr>
          <a:xfrm>
            <a:off x="2650350" y="878200"/>
            <a:ext cx="1769376" cy="150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4390854" y="1703965"/>
            <a:ext cx="1493349" cy="2313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400000" flipH="1">
            <a:off x="6850801" y="2468264"/>
            <a:ext cx="1800497" cy="240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400000">
            <a:off x="6940120" y="174709"/>
            <a:ext cx="1621877" cy="2162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From Biotech…..to Beads!</a:t>
            </a:r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08" name="Google Shape;108;p1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28688"/>
            <a:ext cx="4885301" cy="366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 rotWithShape="1">
          <a:blip r:embed="rId4">
            <a:alphaModFix/>
          </a:blip>
          <a:srcRect l="5059" r="4770"/>
          <a:stretch/>
        </p:blipFill>
        <p:spPr>
          <a:xfrm rot="7">
            <a:off x="5646412" y="538089"/>
            <a:ext cx="3442028" cy="43169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1" name="Google Shape;111;p19"/>
          <p:cNvCxnSpPr/>
          <p:nvPr/>
        </p:nvCxnSpPr>
        <p:spPr>
          <a:xfrm>
            <a:off x="8198427" y="2262856"/>
            <a:ext cx="170700" cy="2127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" name="Google Shape;112;p19"/>
          <p:cNvSpPr txBox="1"/>
          <p:nvPr/>
        </p:nvSpPr>
        <p:spPr>
          <a:xfrm rot="-2700000">
            <a:off x="8222322" y="2276539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accent6"/>
                </a:solidFill>
              </a:rPr>
              <a:t>S- pole</a:t>
            </a:r>
            <a:endParaRPr sz="1200">
              <a:solidFill>
                <a:schemeClr val="accent6"/>
              </a:solidFill>
            </a:endParaRPr>
          </a:p>
        </p:txBody>
      </p:sp>
      <p:cxnSp>
        <p:nvCxnSpPr>
          <p:cNvPr id="113" name="Google Shape;113;p19"/>
          <p:cNvCxnSpPr/>
          <p:nvPr/>
        </p:nvCxnSpPr>
        <p:spPr>
          <a:xfrm rot="10800000" flipH="1">
            <a:off x="8167254" y="2170078"/>
            <a:ext cx="319200" cy="54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4" name="Google Shape;114;p19"/>
          <p:cNvSpPr txBox="1"/>
          <p:nvPr/>
        </p:nvSpPr>
        <p:spPr>
          <a:xfrm rot="-1242590">
            <a:off x="8429388" y="1924913"/>
            <a:ext cx="497122" cy="550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accent6"/>
                </a:solidFill>
              </a:rPr>
              <a:t>N- pole</a:t>
            </a:r>
            <a:endParaRPr sz="1200">
              <a:solidFill>
                <a:schemeClr val="accent6"/>
              </a:solidFill>
            </a:endParaRPr>
          </a:p>
        </p:txBody>
      </p:sp>
      <p:cxnSp>
        <p:nvCxnSpPr>
          <p:cNvPr id="115" name="Google Shape;115;p19"/>
          <p:cNvCxnSpPr/>
          <p:nvPr/>
        </p:nvCxnSpPr>
        <p:spPr>
          <a:xfrm rot="-5400000">
            <a:off x="8376703" y="2298501"/>
            <a:ext cx="551700" cy="460500"/>
          </a:xfrm>
          <a:prstGeom prst="curvedConnector3">
            <a:avLst>
              <a:gd name="adj1" fmla="val 13184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6" name="Google Shape;116;p19"/>
          <p:cNvSpPr txBox="1"/>
          <p:nvPr/>
        </p:nvSpPr>
        <p:spPr>
          <a:xfrm rot="-2055036">
            <a:off x="8280942" y="2600125"/>
            <a:ext cx="961064" cy="3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chemeClr val="dk2"/>
                </a:solidFill>
                <a:highlight>
                  <a:srgbClr val="FFFF00"/>
                </a:highlight>
              </a:rPr>
              <a:t>Gold(BamHI)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7" name="Google Shape;117;p19"/>
          <p:cNvSpPr txBox="1"/>
          <p:nvPr/>
        </p:nvSpPr>
        <p:spPr>
          <a:xfrm rot="-2700000">
            <a:off x="7310569" y="1707764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lt2"/>
                </a:solidFill>
              </a:rPr>
              <a:t>S- pole</a:t>
            </a:r>
            <a:endParaRPr sz="1200">
              <a:solidFill>
                <a:schemeClr val="lt2"/>
              </a:solidFill>
            </a:endParaRPr>
          </a:p>
        </p:txBody>
      </p:sp>
      <p:cxnSp>
        <p:nvCxnSpPr>
          <p:cNvPr id="118" name="Google Shape;118;p19"/>
          <p:cNvCxnSpPr/>
          <p:nvPr/>
        </p:nvCxnSpPr>
        <p:spPr>
          <a:xfrm flipH="1">
            <a:off x="7447115" y="2091406"/>
            <a:ext cx="6000" cy="4233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" name="Google Shape;119;p19"/>
          <p:cNvSpPr txBox="1"/>
          <p:nvPr/>
        </p:nvSpPr>
        <p:spPr>
          <a:xfrm rot="-2700000">
            <a:off x="6820044" y="1824214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lt2"/>
                </a:solidFill>
              </a:rPr>
              <a:t>N- pole</a:t>
            </a:r>
            <a:endParaRPr sz="1200">
              <a:solidFill>
                <a:schemeClr val="lt2"/>
              </a:solidFill>
            </a:endParaRPr>
          </a:p>
        </p:txBody>
      </p:sp>
      <p:cxnSp>
        <p:nvCxnSpPr>
          <p:cNvPr id="120" name="Google Shape;120;p19"/>
          <p:cNvCxnSpPr/>
          <p:nvPr/>
        </p:nvCxnSpPr>
        <p:spPr>
          <a:xfrm>
            <a:off x="7134518" y="2287882"/>
            <a:ext cx="222900" cy="219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1" name="Google Shape;121;p19"/>
          <p:cNvCxnSpPr>
            <a:stCxn id="119" idx="1"/>
            <a:endCxn id="117" idx="3"/>
          </p:cNvCxnSpPr>
          <p:nvPr/>
        </p:nvCxnSpPr>
        <p:spPr>
          <a:xfrm rot="-5400000">
            <a:off x="7082336" y="1614249"/>
            <a:ext cx="479700" cy="853800"/>
          </a:xfrm>
          <a:prstGeom prst="curvedConnector5">
            <a:avLst>
              <a:gd name="adj1" fmla="val 25705"/>
              <a:gd name="adj2" fmla="val -10164"/>
              <a:gd name="adj3" fmla="val 118362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2" name="Google Shape;122;p19"/>
          <p:cNvSpPr txBox="1"/>
          <p:nvPr/>
        </p:nvSpPr>
        <p:spPr>
          <a:xfrm rot="-1296275" flipH="1">
            <a:off x="6637256" y="1475382"/>
            <a:ext cx="1005435" cy="33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chemeClr val="dk2"/>
                </a:solidFill>
                <a:highlight>
                  <a:srgbClr val="EFEFEF"/>
                </a:highlight>
              </a:rPr>
              <a:t>Silver(HindIII)</a:t>
            </a:r>
            <a:endParaRPr sz="1800">
              <a:solidFill>
                <a:schemeClr val="dk2"/>
              </a:solidFill>
              <a:highlight>
                <a:srgbClr val="EFEFEF"/>
              </a:highlight>
            </a:endParaRPr>
          </a:p>
        </p:txBody>
      </p:sp>
      <p:sp>
        <p:nvSpPr>
          <p:cNvPr id="123" name="Google Shape;123;p19"/>
          <p:cNvSpPr txBox="1"/>
          <p:nvPr/>
        </p:nvSpPr>
        <p:spPr>
          <a:xfrm rot="-2055036">
            <a:off x="8280943" y="4280805"/>
            <a:ext cx="961064" cy="3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chemeClr val="dk2"/>
                </a:solidFill>
                <a:highlight>
                  <a:srgbClr val="FFFF00"/>
                </a:highlight>
              </a:rPr>
              <a:t>Gold(BamHI)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24" name="Google Shape;124;p19"/>
          <p:cNvSpPr txBox="1"/>
          <p:nvPr/>
        </p:nvSpPr>
        <p:spPr>
          <a:xfrm rot="-2700000">
            <a:off x="8395658" y="3652646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accent6"/>
                </a:solidFill>
              </a:rPr>
              <a:t>S- pole</a:t>
            </a:r>
            <a:endParaRPr sz="1200">
              <a:solidFill>
                <a:schemeClr val="accent6"/>
              </a:solidFill>
            </a:endParaRPr>
          </a:p>
        </p:txBody>
      </p:sp>
      <p:cxnSp>
        <p:nvCxnSpPr>
          <p:cNvPr id="125" name="Google Shape;125;p19"/>
          <p:cNvCxnSpPr/>
          <p:nvPr/>
        </p:nvCxnSpPr>
        <p:spPr>
          <a:xfrm rot="10800000" flipH="1">
            <a:off x="8173745" y="3999661"/>
            <a:ext cx="246900" cy="300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6" name="Google Shape;126;p19"/>
          <p:cNvCxnSpPr/>
          <p:nvPr/>
        </p:nvCxnSpPr>
        <p:spPr>
          <a:xfrm rot="-5400000">
            <a:off x="8323527" y="4002136"/>
            <a:ext cx="551700" cy="460500"/>
          </a:xfrm>
          <a:prstGeom prst="curvedConnector3">
            <a:avLst>
              <a:gd name="adj1" fmla="val 13184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7" name="Google Shape;127;p19"/>
          <p:cNvSpPr txBox="1"/>
          <p:nvPr/>
        </p:nvSpPr>
        <p:spPr>
          <a:xfrm rot="-2700000">
            <a:off x="8069964" y="4002422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accent6"/>
                </a:solidFill>
              </a:rPr>
              <a:t>N- pole</a:t>
            </a:r>
            <a:endParaRPr sz="1200">
              <a:solidFill>
                <a:schemeClr val="accent6"/>
              </a:solidFill>
            </a:endParaRPr>
          </a:p>
        </p:txBody>
      </p:sp>
      <p:cxnSp>
        <p:nvCxnSpPr>
          <p:cNvPr id="128" name="Google Shape;128;p19"/>
          <p:cNvCxnSpPr/>
          <p:nvPr/>
        </p:nvCxnSpPr>
        <p:spPr>
          <a:xfrm>
            <a:off x="8102905" y="4085708"/>
            <a:ext cx="59700" cy="123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9" name="Google Shape;129;p19"/>
          <p:cNvSpPr txBox="1"/>
          <p:nvPr/>
        </p:nvSpPr>
        <p:spPr>
          <a:xfrm rot="-2700000">
            <a:off x="7363534" y="3689445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lt2"/>
                </a:solidFill>
              </a:rPr>
              <a:t>S- pole</a:t>
            </a:r>
            <a:endParaRPr sz="1200">
              <a:solidFill>
                <a:schemeClr val="lt2"/>
              </a:solidFill>
            </a:endParaRPr>
          </a:p>
        </p:txBody>
      </p:sp>
      <p:sp>
        <p:nvSpPr>
          <p:cNvPr id="130" name="Google Shape;130;p19"/>
          <p:cNvSpPr txBox="1"/>
          <p:nvPr/>
        </p:nvSpPr>
        <p:spPr>
          <a:xfrm rot="-2700000">
            <a:off x="7310569" y="3282039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lt2"/>
                </a:solidFill>
              </a:rPr>
              <a:t>N- pole</a:t>
            </a:r>
            <a:endParaRPr sz="1200">
              <a:solidFill>
                <a:schemeClr val="lt2"/>
              </a:solidFill>
            </a:endParaRPr>
          </a:p>
        </p:txBody>
      </p:sp>
      <p:sp>
        <p:nvSpPr>
          <p:cNvPr id="131" name="Google Shape;131;p19"/>
          <p:cNvSpPr txBox="1"/>
          <p:nvPr/>
        </p:nvSpPr>
        <p:spPr>
          <a:xfrm rot="-6052240" flipH="1">
            <a:off x="6690503" y="3631375"/>
            <a:ext cx="1005340" cy="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chemeClr val="dk2"/>
                </a:solidFill>
                <a:highlight>
                  <a:srgbClr val="EFEFEF"/>
                </a:highlight>
              </a:rPr>
              <a:t>Silver(HindIII)</a:t>
            </a:r>
            <a:endParaRPr sz="1800">
              <a:solidFill>
                <a:schemeClr val="dk2"/>
              </a:solidFill>
              <a:highlight>
                <a:srgbClr val="EFEFEF"/>
              </a:highlight>
            </a:endParaRPr>
          </a:p>
        </p:txBody>
      </p:sp>
      <p:cxnSp>
        <p:nvCxnSpPr>
          <p:cNvPr id="132" name="Google Shape;132;p19"/>
          <p:cNvCxnSpPr>
            <a:endCxn id="130" idx="0"/>
          </p:cNvCxnSpPr>
          <p:nvPr/>
        </p:nvCxnSpPr>
        <p:spPr>
          <a:xfrm rot="5400000" flipH="1">
            <a:off x="6986061" y="3749474"/>
            <a:ext cx="928800" cy="155100"/>
          </a:xfrm>
          <a:prstGeom prst="curvedConnector5">
            <a:avLst>
              <a:gd name="adj1" fmla="val 19275"/>
              <a:gd name="adj2" fmla="val 147838"/>
              <a:gd name="adj3" fmla="val 10264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19"/>
          <p:cNvCxnSpPr/>
          <p:nvPr/>
        </p:nvCxnSpPr>
        <p:spPr>
          <a:xfrm flipH="1">
            <a:off x="7560136" y="3488771"/>
            <a:ext cx="399300" cy="54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19"/>
          <p:cNvCxnSpPr/>
          <p:nvPr/>
        </p:nvCxnSpPr>
        <p:spPr>
          <a:xfrm flipH="1">
            <a:off x="7599550" y="3519684"/>
            <a:ext cx="375000" cy="3864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5" name="Google Shape;135;p19"/>
          <p:cNvSpPr txBox="1"/>
          <p:nvPr/>
        </p:nvSpPr>
        <p:spPr>
          <a:xfrm rot="1339" flipH="1">
            <a:off x="6058225" y="153751"/>
            <a:ext cx="2310900" cy="4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</a:rPr>
              <a:t>PLASMIDS_SET 1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36" name="Google Shape;136;p19"/>
          <p:cNvPicPr preferRelativeResize="0"/>
          <p:nvPr/>
        </p:nvPicPr>
        <p:blipFill rotWithShape="1">
          <a:blip r:embed="rId5">
            <a:alphaModFix/>
          </a:blip>
          <a:srcRect l="-10478" t="57108" r="-14257" b="11623"/>
          <a:stretch/>
        </p:blipFill>
        <p:spPr>
          <a:xfrm>
            <a:off x="2402450" y="973950"/>
            <a:ext cx="3243950" cy="1341378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9"/>
          <p:cNvSpPr txBox="1"/>
          <p:nvPr/>
        </p:nvSpPr>
        <p:spPr>
          <a:xfrm rot="8008" flipH="1">
            <a:off x="4431316" y="1154114"/>
            <a:ext cx="1416604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dk2"/>
                </a:solidFill>
                <a:highlight>
                  <a:srgbClr val="EFEFEF"/>
                </a:highlight>
              </a:rPr>
              <a:t>Silver(HindIII</a:t>
            </a:r>
            <a:r>
              <a:rPr lang="it" sz="1000">
                <a:solidFill>
                  <a:schemeClr val="dk2"/>
                </a:solidFill>
                <a:highlight>
                  <a:srgbClr val="EFEFEF"/>
                </a:highlight>
              </a:rPr>
              <a:t>).  </a:t>
            </a:r>
            <a:endParaRPr sz="1000">
              <a:solidFill>
                <a:schemeClr val="dk2"/>
              </a:solidFill>
              <a:highlight>
                <a:srgbClr val="EFEFE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chemeClr val="dk2"/>
                </a:solidFill>
                <a:highlight>
                  <a:srgbClr val="EFEFEF"/>
                </a:highlight>
              </a:rPr>
              <a:t> </a:t>
            </a:r>
            <a:r>
              <a:rPr lang="it" sz="1200">
                <a:solidFill>
                  <a:schemeClr val="dk2"/>
                </a:solidFill>
                <a:highlight>
                  <a:srgbClr val="EFEFEF"/>
                </a:highlight>
              </a:rPr>
              <a:t>restriction site</a:t>
            </a:r>
            <a:endParaRPr sz="1200">
              <a:solidFill>
                <a:schemeClr val="dk2"/>
              </a:solidFill>
              <a:highlight>
                <a:srgbClr val="EFEFEF"/>
              </a:highlight>
            </a:endParaRPr>
          </a:p>
        </p:txBody>
      </p:sp>
      <p:sp>
        <p:nvSpPr>
          <p:cNvPr id="138" name="Google Shape;138;p19"/>
          <p:cNvSpPr txBox="1"/>
          <p:nvPr/>
        </p:nvSpPr>
        <p:spPr>
          <a:xfrm rot="-837">
            <a:off x="2528158" y="1796914"/>
            <a:ext cx="12327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dk2"/>
                </a:solidFill>
                <a:highlight>
                  <a:srgbClr val="FFFF00"/>
                </a:highlight>
              </a:rPr>
              <a:t>Gold(BamHI)</a:t>
            </a:r>
            <a:endParaRPr>
              <a:solidFill>
                <a:schemeClr val="dk2"/>
              </a:solidFill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dk2"/>
                </a:solidFill>
                <a:highlight>
                  <a:srgbClr val="FFFF00"/>
                </a:highlight>
              </a:rPr>
              <a:t>restriction site</a:t>
            </a:r>
            <a:endParaRPr sz="1200">
              <a:solidFill>
                <a:schemeClr val="dk2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From Biotech ….to Beads!</a:t>
            </a:r>
            <a:endParaRPr/>
          </a:p>
        </p:txBody>
      </p:sp>
      <p:sp>
        <p:nvSpPr>
          <p:cNvPr id="144" name="Google Shape;144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6" name="Google Shape;14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4"/>
            <a:ext cx="4520701" cy="3635974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 txBox="1"/>
          <p:nvPr/>
        </p:nvSpPr>
        <p:spPr>
          <a:xfrm rot="1108" flipH="1">
            <a:off x="4970250" y="555413"/>
            <a:ext cx="372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</a:rPr>
              <a:t>PLASMIDS_FRAGMENTS_SET 1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48" name="Google Shape;14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2400" y="1227904"/>
            <a:ext cx="4476150" cy="3265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From Biotech…..to Beads!</a:t>
            </a:r>
            <a:endParaRPr/>
          </a:p>
        </p:txBody>
      </p:sp>
      <p:sp>
        <p:nvSpPr>
          <p:cNvPr id="154" name="Google Shape;154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55" name="Google Shape;155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56" name="Google Shape;15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28688"/>
            <a:ext cx="4885301" cy="366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1"/>
          <p:cNvPicPr preferRelativeResize="0"/>
          <p:nvPr/>
        </p:nvPicPr>
        <p:blipFill rotWithShape="1">
          <a:blip r:embed="rId4">
            <a:alphaModFix/>
          </a:blip>
          <a:srcRect l="5059" r="4770"/>
          <a:stretch/>
        </p:blipFill>
        <p:spPr>
          <a:xfrm rot="7">
            <a:off x="5646412" y="538089"/>
            <a:ext cx="3442028" cy="43169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8" name="Google Shape;158;p21"/>
          <p:cNvCxnSpPr/>
          <p:nvPr/>
        </p:nvCxnSpPr>
        <p:spPr>
          <a:xfrm>
            <a:off x="8198427" y="2262856"/>
            <a:ext cx="170700" cy="2127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9" name="Google Shape;159;p21"/>
          <p:cNvSpPr txBox="1"/>
          <p:nvPr/>
        </p:nvSpPr>
        <p:spPr>
          <a:xfrm rot="-2700000">
            <a:off x="8222322" y="2276539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accent6"/>
                </a:solidFill>
              </a:rPr>
              <a:t>N- pole</a:t>
            </a:r>
            <a:endParaRPr sz="1200">
              <a:solidFill>
                <a:schemeClr val="accent6"/>
              </a:solidFill>
            </a:endParaRPr>
          </a:p>
        </p:txBody>
      </p:sp>
      <p:cxnSp>
        <p:nvCxnSpPr>
          <p:cNvPr id="160" name="Google Shape;160;p21"/>
          <p:cNvCxnSpPr/>
          <p:nvPr/>
        </p:nvCxnSpPr>
        <p:spPr>
          <a:xfrm rot="10800000" flipH="1">
            <a:off x="8167254" y="2170078"/>
            <a:ext cx="319200" cy="54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1" name="Google Shape;161;p21"/>
          <p:cNvSpPr txBox="1"/>
          <p:nvPr/>
        </p:nvSpPr>
        <p:spPr>
          <a:xfrm rot="-1242590">
            <a:off x="8429388" y="1924913"/>
            <a:ext cx="497122" cy="550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accent6"/>
                </a:solidFill>
              </a:rPr>
              <a:t>S- pole</a:t>
            </a:r>
            <a:endParaRPr sz="1200">
              <a:solidFill>
                <a:schemeClr val="accent6"/>
              </a:solidFill>
            </a:endParaRPr>
          </a:p>
        </p:txBody>
      </p:sp>
      <p:cxnSp>
        <p:nvCxnSpPr>
          <p:cNvPr id="162" name="Google Shape;162;p21"/>
          <p:cNvCxnSpPr/>
          <p:nvPr/>
        </p:nvCxnSpPr>
        <p:spPr>
          <a:xfrm rot="-5400000">
            <a:off x="8376703" y="2298501"/>
            <a:ext cx="551700" cy="460500"/>
          </a:xfrm>
          <a:prstGeom prst="curvedConnector3">
            <a:avLst>
              <a:gd name="adj1" fmla="val 13184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3" name="Google Shape;163;p21"/>
          <p:cNvSpPr txBox="1"/>
          <p:nvPr/>
        </p:nvSpPr>
        <p:spPr>
          <a:xfrm rot="-2055036">
            <a:off x="8280942" y="2600125"/>
            <a:ext cx="961064" cy="3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chemeClr val="dk2"/>
                </a:solidFill>
                <a:highlight>
                  <a:srgbClr val="FFFF00"/>
                </a:highlight>
              </a:rPr>
              <a:t>Gold(BamHI)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64" name="Google Shape;164;p21"/>
          <p:cNvSpPr txBox="1"/>
          <p:nvPr/>
        </p:nvSpPr>
        <p:spPr>
          <a:xfrm rot="-2700000">
            <a:off x="7310569" y="1707764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lt2"/>
                </a:solidFill>
              </a:rPr>
              <a:t>N- pole</a:t>
            </a:r>
            <a:endParaRPr sz="1200">
              <a:solidFill>
                <a:schemeClr val="lt2"/>
              </a:solidFill>
            </a:endParaRPr>
          </a:p>
        </p:txBody>
      </p:sp>
      <p:cxnSp>
        <p:nvCxnSpPr>
          <p:cNvPr id="165" name="Google Shape;165;p21"/>
          <p:cNvCxnSpPr/>
          <p:nvPr/>
        </p:nvCxnSpPr>
        <p:spPr>
          <a:xfrm flipH="1">
            <a:off x="7447115" y="2091406"/>
            <a:ext cx="6000" cy="4233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6" name="Google Shape;166;p21"/>
          <p:cNvSpPr txBox="1"/>
          <p:nvPr/>
        </p:nvSpPr>
        <p:spPr>
          <a:xfrm rot="-2700000">
            <a:off x="6820044" y="1824214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lt2"/>
                </a:solidFill>
              </a:rPr>
              <a:t>S- pole</a:t>
            </a:r>
            <a:endParaRPr sz="1200">
              <a:solidFill>
                <a:schemeClr val="lt2"/>
              </a:solidFill>
            </a:endParaRPr>
          </a:p>
        </p:txBody>
      </p:sp>
      <p:cxnSp>
        <p:nvCxnSpPr>
          <p:cNvPr id="167" name="Google Shape;167;p21"/>
          <p:cNvCxnSpPr/>
          <p:nvPr/>
        </p:nvCxnSpPr>
        <p:spPr>
          <a:xfrm>
            <a:off x="7134518" y="2287882"/>
            <a:ext cx="222900" cy="219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8" name="Google Shape;168;p21"/>
          <p:cNvCxnSpPr>
            <a:stCxn id="166" idx="1"/>
            <a:endCxn id="164" idx="3"/>
          </p:cNvCxnSpPr>
          <p:nvPr/>
        </p:nvCxnSpPr>
        <p:spPr>
          <a:xfrm rot="-5400000">
            <a:off x="7082336" y="1614249"/>
            <a:ext cx="479700" cy="853800"/>
          </a:xfrm>
          <a:prstGeom prst="curvedConnector5">
            <a:avLst>
              <a:gd name="adj1" fmla="val 25705"/>
              <a:gd name="adj2" fmla="val -10164"/>
              <a:gd name="adj3" fmla="val 118362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9" name="Google Shape;169;p21"/>
          <p:cNvSpPr txBox="1"/>
          <p:nvPr/>
        </p:nvSpPr>
        <p:spPr>
          <a:xfrm rot="-1296275" flipH="1">
            <a:off x="6637256" y="1475382"/>
            <a:ext cx="1005435" cy="33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chemeClr val="dk2"/>
                </a:solidFill>
                <a:highlight>
                  <a:srgbClr val="EFEFEF"/>
                </a:highlight>
              </a:rPr>
              <a:t>Silver(HindIII)</a:t>
            </a:r>
            <a:endParaRPr sz="1800">
              <a:solidFill>
                <a:schemeClr val="dk2"/>
              </a:solidFill>
              <a:highlight>
                <a:srgbClr val="EFEFEF"/>
              </a:highlight>
            </a:endParaRPr>
          </a:p>
        </p:txBody>
      </p:sp>
      <p:sp>
        <p:nvSpPr>
          <p:cNvPr id="170" name="Google Shape;170;p21"/>
          <p:cNvSpPr txBox="1"/>
          <p:nvPr/>
        </p:nvSpPr>
        <p:spPr>
          <a:xfrm rot="-2055036">
            <a:off x="8280943" y="4280805"/>
            <a:ext cx="961064" cy="3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chemeClr val="dk2"/>
                </a:solidFill>
                <a:highlight>
                  <a:srgbClr val="FFFF00"/>
                </a:highlight>
              </a:rPr>
              <a:t>Gold(BamHI)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1" name="Google Shape;171;p21"/>
          <p:cNvSpPr txBox="1"/>
          <p:nvPr/>
        </p:nvSpPr>
        <p:spPr>
          <a:xfrm rot="-2700000">
            <a:off x="8395658" y="3652646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accent6"/>
                </a:solidFill>
              </a:rPr>
              <a:t>N- pole</a:t>
            </a:r>
            <a:endParaRPr sz="1200">
              <a:solidFill>
                <a:schemeClr val="accent6"/>
              </a:solidFill>
            </a:endParaRPr>
          </a:p>
        </p:txBody>
      </p:sp>
      <p:cxnSp>
        <p:nvCxnSpPr>
          <p:cNvPr id="172" name="Google Shape;172;p21"/>
          <p:cNvCxnSpPr/>
          <p:nvPr/>
        </p:nvCxnSpPr>
        <p:spPr>
          <a:xfrm rot="10800000" flipH="1">
            <a:off x="8173745" y="3999661"/>
            <a:ext cx="246900" cy="300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3" name="Google Shape;173;p21"/>
          <p:cNvCxnSpPr/>
          <p:nvPr/>
        </p:nvCxnSpPr>
        <p:spPr>
          <a:xfrm rot="-5400000">
            <a:off x="8323527" y="4002136"/>
            <a:ext cx="551700" cy="460500"/>
          </a:xfrm>
          <a:prstGeom prst="curvedConnector3">
            <a:avLst>
              <a:gd name="adj1" fmla="val 13184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4" name="Google Shape;174;p21"/>
          <p:cNvSpPr txBox="1"/>
          <p:nvPr/>
        </p:nvSpPr>
        <p:spPr>
          <a:xfrm rot="-2700000">
            <a:off x="8069964" y="4002422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accent6"/>
                </a:solidFill>
              </a:rPr>
              <a:t>S- pole</a:t>
            </a:r>
            <a:endParaRPr sz="1200">
              <a:solidFill>
                <a:schemeClr val="accent6"/>
              </a:solidFill>
            </a:endParaRPr>
          </a:p>
        </p:txBody>
      </p:sp>
      <p:cxnSp>
        <p:nvCxnSpPr>
          <p:cNvPr id="175" name="Google Shape;175;p21"/>
          <p:cNvCxnSpPr/>
          <p:nvPr/>
        </p:nvCxnSpPr>
        <p:spPr>
          <a:xfrm>
            <a:off x="8102905" y="4085708"/>
            <a:ext cx="59700" cy="12360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6" name="Google Shape;176;p21"/>
          <p:cNvSpPr txBox="1"/>
          <p:nvPr/>
        </p:nvSpPr>
        <p:spPr>
          <a:xfrm rot="-2700000">
            <a:off x="7363534" y="3689445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lt2"/>
                </a:solidFill>
              </a:rPr>
              <a:t>N- pole</a:t>
            </a:r>
            <a:endParaRPr sz="1200">
              <a:solidFill>
                <a:schemeClr val="lt2"/>
              </a:solidFill>
            </a:endParaRPr>
          </a:p>
        </p:txBody>
      </p:sp>
      <p:sp>
        <p:nvSpPr>
          <p:cNvPr id="177" name="Google Shape;177;p21"/>
          <p:cNvSpPr txBox="1"/>
          <p:nvPr/>
        </p:nvSpPr>
        <p:spPr>
          <a:xfrm rot="-2700000">
            <a:off x="7310569" y="3282039"/>
            <a:ext cx="513784" cy="55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lt2"/>
                </a:solidFill>
              </a:rPr>
              <a:t>S- pole</a:t>
            </a:r>
            <a:endParaRPr sz="1200">
              <a:solidFill>
                <a:schemeClr val="lt2"/>
              </a:solidFill>
            </a:endParaRPr>
          </a:p>
        </p:txBody>
      </p:sp>
      <p:sp>
        <p:nvSpPr>
          <p:cNvPr id="178" name="Google Shape;178;p21"/>
          <p:cNvSpPr txBox="1"/>
          <p:nvPr/>
        </p:nvSpPr>
        <p:spPr>
          <a:xfrm rot="-6052240" flipH="1">
            <a:off x="6690503" y="3631375"/>
            <a:ext cx="1005340" cy="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chemeClr val="dk2"/>
                </a:solidFill>
                <a:highlight>
                  <a:srgbClr val="EFEFEF"/>
                </a:highlight>
              </a:rPr>
              <a:t>Silver(HindIII)</a:t>
            </a:r>
            <a:endParaRPr sz="1800">
              <a:solidFill>
                <a:schemeClr val="dk2"/>
              </a:solidFill>
              <a:highlight>
                <a:srgbClr val="EFEFEF"/>
              </a:highlight>
            </a:endParaRPr>
          </a:p>
        </p:txBody>
      </p:sp>
      <p:cxnSp>
        <p:nvCxnSpPr>
          <p:cNvPr id="179" name="Google Shape;179;p21"/>
          <p:cNvCxnSpPr>
            <a:endCxn id="177" idx="0"/>
          </p:cNvCxnSpPr>
          <p:nvPr/>
        </p:nvCxnSpPr>
        <p:spPr>
          <a:xfrm rot="5400000" flipH="1">
            <a:off x="6986061" y="3749474"/>
            <a:ext cx="928800" cy="155100"/>
          </a:xfrm>
          <a:prstGeom prst="curvedConnector5">
            <a:avLst>
              <a:gd name="adj1" fmla="val 19275"/>
              <a:gd name="adj2" fmla="val 147838"/>
              <a:gd name="adj3" fmla="val 10264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0" name="Google Shape;180;p21"/>
          <p:cNvCxnSpPr/>
          <p:nvPr/>
        </p:nvCxnSpPr>
        <p:spPr>
          <a:xfrm flipH="1">
            <a:off x="7560136" y="3488771"/>
            <a:ext cx="399300" cy="54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1" name="Google Shape;181;p21"/>
          <p:cNvCxnSpPr/>
          <p:nvPr/>
        </p:nvCxnSpPr>
        <p:spPr>
          <a:xfrm flipH="1">
            <a:off x="7599550" y="3519684"/>
            <a:ext cx="375000" cy="3864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2" name="Google Shape;182;p21"/>
          <p:cNvSpPr txBox="1"/>
          <p:nvPr/>
        </p:nvSpPr>
        <p:spPr>
          <a:xfrm rot="1339" flipH="1">
            <a:off x="6058225" y="153751"/>
            <a:ext cx="2310900" cy="4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</a:rPr>
              <a:t>PLASMIDS_SET 2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83" name="Google Shape;183;p21"/>
          <p:cNvPicPr preferRelativeResize="0"/>
          <p:nvPr/>
        </p:nvPicPr>
        <p:blipFill rotWithShape="1">
          <a:blip r:embed="rId5">
            <a:alphaModFix/>
          </a:blip>
          <a:srcRect l="-10478" t="57108" r="-14257" b="11623"/>
          <a:stretch/>
        </p:blipFill>
        <p:spPr>
          <a:xfrm>
            <a:off x="2402450" y="973950"/>
            <a:ext cx="3243950" cy="1341378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1"/>
          <p:cNvSpPr txBox="1"/>
          <p:nvPr/>
        </p:nvSpPr>
        <p:spPr>
          <a:xfrm rot="8008" flipH="1">
            <a:off x="4431323" y="1154128"/>
            <a:ext cx="1416604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dk2"/>
                </a:solidFill>
                <a:highlight>
                  <a:srgbClr val="EFEFEF"/>
                </a:highlight>
              </a:rPr>
              <a:t>Silver(HindIII</a:t>
            </a:r>
            <a:r>
              <a:rPr lang="it" sz="1000">
                <a:solidFill>
                  <a:schemeClr val="dk2"/>
                </a:solidFill>
                <a:highlight>
                  <a:srgbClr val="EFEFEF"/>
                </a:highlight>
              </a:rPr>
              <a:t>).</a:t>
            </a:r>
            <a:endParaRPr sz="1000">
              <a:solidFill>
                <a:schemeClr val="dk2"/>
              </a:solidFill>
              <a:highlight>
                <a:srgbClr val="EFEFE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dk2"/>
                </a:solidFill>
                <a:highlight>
                  <a:srgbClr val="EFEFEF"/>
                </a:highlight>
              </a:rPr>
              <a:t>restriction site</a:t>
            </a:r>
            <a:r>
              <a:rPr lang="it" sz="1000">
                <a:solidFill>
                  <a:schemeClr val="dk2"/>
                </a:solidFill>
                <a:highlight>
                  <a:srgbClr val="EFEFEF"/>
                </a:highlight>
              </a:rPr>
              <a:t>  </a:t>
            </a:r>
            <a:endParaRPr sz="1800">
              <a:solidFill>
                <a:schemeClr val="dk2"/>
              </a:solidFill>
              <a:highlight>
                <a:srgbClr val="EFEFEF"/>
              </a:highlight>
            </a:endParaRPr>
          </a:p>
        </p:txBody>
      </p:sp>
      <p:sp>
        <p:nvSpPr>
          <p:cNvPr id="185" name="Google Shape;185;p21"/>
          <p:cNvSpPr txBox="1"/>
          <p:nvPr/>
        </p:nvSpPr>
        <p:spPr>
          <a:xfrm rot="-837">
            <a:off x="2528158" y="1796914"/>
            <a:ext cx="12327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dk2"/>
                </a:solidFill>
                <a:highlight>
                  <a:srgbClr val="FFFF00"/>
                </a:highlight>
              </a:rPr>
              <a:t>Gold(BamHI)</a:t>
            </a:r>
            <a:endParaRPr>
              <a:solidFill>
                <a:schemeClr val="dk2"/>
              </a:solidFill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dk2"/>
                </a:solidFill>
                <a:highlight>
                  <a:srgbClr val="FFFF00"/>
                </a:highlight>
              </a:rPr>
              <a:t>restriction site</a:t>
            </a:r>
            <a:endParaRPr sz="1200">
              <a:solidFill>
                <a:schemeClr val="dk2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200F1782138C4B9E441812814A8829" ma:contentTypeVersion="19" ma:contentTypeDescription="Create a new document." ma:contentTypeScope="" ma:versionID="aa2a4a86b91025fd492de8479d94127a">
  <xsd:schema xmlns:xsd="http://www.w3.org/2001/XMLSchema" xmlns:xs="http://www.w3.org/2001/XMLSchema" xmlns:p="http://schemas.microsoft.com/office/2006/metadata/properties" xmlns:ns2="fe6d57dc-8276-4f31-9649-50f5ba114d1a" xmlns:ns3="5ed9c2b0-f032-4cf7-8ad6-b5e443140024" targetNamespace="http://schemas.microsoft.com/office/2006/metadata/properties" ma:root="true" ma:fieldsID="c3baab6f68a5e35237578bed59002ed4" ns2:_="" ns3:_="">
    <xsd:import namespace="fe6d57dc-8276-4f31-9649-50f5ba114d1a"/>
    <xsd:import namespace="5ed9c2b0-f032-4cf7-8ad6-b5e4431400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Notes0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6d57dc-8276-4f31-9649-50f5ba114d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s0" ma:index="19" nillable="true" ma:displayName="Notes" ma:internalName="Notes0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1469612-62a0-4c26-bdab-2d2e22556af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d9c2b0-f032-4cf7-8ad6-b5e44314002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ec884ff-1e60-4549-b758-53b43ef169d7}" ma:internalName="TaxCatchAll" ma:showField="CatchAllData" ma:web="5ed9c2b0-f032-4cf7-8ad6-b5e4431400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d9c2b0-f032-4cf7-8ad6-b5e443140024" xsi:nil="true"/>
    <lcf76f155ced4ddcb4097134ff3c332f xmlns="fe6d57dc-8276-4f31-9649-50f5ba114d1a">
      <Terms xmlns="http://schemas.microsoft.com/office/infopath/2007/PartnerControls"/>
    </lcf76f155ced4ddcb4097134ff3c332f>
    <Notes0 xmlns="fe6d57dc-8276-4f31-9649-50f5ba114d1a" xsi:nil="true"/>
  </documentManagement>
</p:properties>
</file>

<file path=customXml/itemProps1.xml><?xml version="1.0" encoding="utf-8"?>
<ds:datastoreItem xmlns:ds="http://schemas.openxmlformats.org/officeDocument/2006/customXml" ds:itemID="{412A6644-7FED-4E76-A049-5462090965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6d57dc-8276-4f31-9649-50f5ba114d1a"/>
    <ds:schemaRef ds:uri="5ed9c2b0-f032-4cf7-8ad6-b5e4431400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40D63D-DA97-4745-8490-210344296C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C241CC-CBB2-43B1-A698-F438126B0C20}">
  <ds:schemaRefs>
    <ds:schemaRef ds:uri="http://schemas.microsoft.com/office/2006/metadata/properties"/>
    <ds:schemaRef ds:uri="http://schemas.microsoft.com/office/infopath/2007/PartnerControls"/>
    <ds:schemaRef ds:uri="5ed9c2b0-f032-4cf7-8ad6-b5e443140024"/>
    <ds:schemaRef ds:uri="e28b37be-6bd4-41ab-88b2-44887d1c1537"/>
    <ds:schemaRef ds:uri="fe6d57dc-8276-4f31-9649-50f5ba114d1a"/>
  </ds:schemaRefs>
</ds:datastoreItem>
</file>

<file path=docMetadata/LabelInfo.xml><?xml version="1.0" encoding="utf-8"?>
<clbl:labelList xmlns:clbl="http://schemas.microsoft.com/office/2020/mipLabelMetadata">
  <clbl:label id="{8cd4f911-d4ee-4b44-affc-a8c8963a8ca9}" enabled="0" method="" siteId="{8cd4f911-d4ee-4b44-affc-a8c8963a8ca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</Words>
  <Application>Microsoft Office PowerPoint</Application>
  <PresentationFormat>On-screen Show (16:9)</PresentationFormat>
  <Paragraphs>49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Simple Light</vt:lpstr>
      <vt:lpstr>RECOMBINANT PLASMID WITH BEADS!</vt:lpstr>
      <vt:lpstr>From Biotech…..to Beads!</vt:lpstr>
      <vt:lpstr>From Biotech ….to Beads!</vt:lpstr>
      <vt:lpstr>From Biotech…to Beads!</vt:lpstr>
      <vt:lpstr>From Biotech…to Beads!</vt:lpstr>
      <vt:lpstr>From Biotech…to Beads!</vt:lpstr>
      <vt:lpstr>From Biotech…..to Beads!</vt:lpstr>
      <vt:lpstr>From Biotech ….to Beads!</vt:lpstr>
      <vt:lpstr>From Biotech…..to Beads!</vt:lpstr>
      <vt:lpstr>From Biotech ….to Beads!</vt:lpstr>
      <vt:lpstr>From Biotech…to Beads!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Ouellet, Kerry</cp:lastModifiedBy>
  <cp:revision>3</cp:revision>
  <dcterms:modified xsi:type="dcterms:W3CDTF">2026-08-11T22:51:21Z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0x0101006F200F1782138C4B9E441812814A8829</vt:lpwstr>
  </property>
  <property fmtid="{D5CDD505-2E9C-101B-9397-08002B2CF9AE}" pid="3" name="MediaServiceImageTags">
    <vt:lpwstr/>
  </property>
</Properties>
</file>